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E5E5E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381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7E8286"/>
              </a:solidFill>
              <a:prstDash val="solid"/>
              <a:miter lim="400000"/>
            </a:ln>
          </a:left>
          <a:right>
            <a:ln w="12700" cap="flat">
              <a:solidFill>
                <a:srgbClr val="7E8286"/>
              </a:solidFill>
              <a:prstDash val="solid"/>
              <a:miter lim="400000"/>
            </a:ln>
          </a:right>
          <a:top>
            <a:ln w="12700" cap="flat">
              <a:solidFill>
                <a:srgbClr val="7E8286"/>
              </a:solidFill>
              <a:prstDash val="solid"/>
              <a:miter lim="400000"/>
            </a:ln>
          </a:top>
          <a:bottom>
            <a:ln w="12700" cap="flat">
              <a:solidFill>
                <a:srgbClr val="7E8286"/>
              </a:solidFill>
              <a:prstDash val="solid"/>
              <a:miter lim="400000"/>
            </a:ln>
          </a:bottom>
          <a:insideH>
            <a:ln w="12700" cap="flat">
              <a:solidFill>
                <a:srgbClr val="7E8286"/>
              </a:solidFill>
              <a:prstDash val="solid"/>
              <a:miter lim="400000"/>
            </a:ln>
          </a:insideH>
          <a:insideV>
            <a:ln w="12700" cap="flat">
              <a:solidFill>
                <a:srgbClr val="7E828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25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5C2C3">
              <a:alpha val="63000"/>
            </a:srgbClr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chemeClr val="accent5">
          <a:hueOff val="85969"/>
          <a:satOff val="-7811"/>
          <a:lumOff val="-38955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5">
                  <a:hueOff val="85969"/>
                  <a:satOff val="-7811"/>
                  <a:lumOff val="-389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2727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79E9E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>
                  <a:satOff val="-10875"/>
                  <a:lumOff val="-37767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45430"/>
              <a:satOff val="-14506"/>
              <a:lumOff val="-2003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6E4D7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E7E4D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solidFill>
                <a:srgbClr val="A7A7A7"/>
              </a:solidFill>
              <a:prstDash val="solid"/>
              <a:miter lim="400000"/>
            </a:ln>
          </a:left>
          <a:right>
            <a:ln w="127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solidFill>
                <a:srgbClr val="A7A7A7"/>
              </a:solidFill>
              <a:prstDash val="solid"/>
              <a:miter lim="400000"/>
            </a:ln>
          </a:insideV>
        </a:tcBdr>
        <a:fill>
          <a:solidFill>
            <a:srgbClr val="D5D2C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4E1D9"/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CA99C"/>
          </a:solidFill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46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B6C6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A7A7A7"/>
              </a:solidFill>
              <a:prstDash val="solid"/>
              <a:miter lim="400000"/>
            </a:ln>
          </a:right>
          <a:top>
            <a:ln w="12700" cap="flat">
              <a:solidFill>
                <a:srgbClr val="A9AAA9"/>
              </a:solidFill>
              <a:prstDash val="solid"/>
              <a:miter lim="400000"/>
            </a:ln>
          </a:top>
          <a:bottom>
            <a:ln w="12700" cap="flat">
              <a:solidFill>
                <a:srgbClr val="A9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AA9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A7A7A7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7A7A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5D3C1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A7A7A7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787400" y="1511300"/>
            <a:ext cx="11430000" cy="381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787400" y="5308600"/>
            <a:ext cx="11430000" cy="1447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8625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489200" y="889000"/>
            <a:ext cx="8051800" cy="60833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7188200"/>
            <a:ext cx="11430000" cy="1270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276D6D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787400" y="8407400"/>
            <a:ext cx="11430000" cy="1041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484788" y="1206500"/>
            <a:ext cx="5465912" cy="72771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57200" y="1244600"/>
            <a:ext cx="5600700" cy="34671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57200" y="4851400"/>
            <a:ext cx="5600700" cy="3632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000"/>
            </a:lvl1pPr>
            <a:lvl2pPr marL="0" indent="228600" algn="ctr">
              <a:spcBef>
                <a:spcPts val="0"/>
              </a:spcBef>
              <a:buSzTx/>
              <a:buNone/>
              <a:defRPr sz="4000"/>
            </a:lvl2pPr>
            <a:lvl3pPr marL="0" indent="457200" algn="ctr">
              <a:spcBef>
                <a:spcPts val="0"/>
              </a:spcBef>
              <a:buSzTx/>
              <a:buNone/>
              <a:defRPr sz="4000"/>
            </a:lvl3pPr>
            <a:lvl4pPr marL="0" indent="685800" algn="ctr">
              <a:spcBef>
                <a:spcPts val="0"/>
              </a:spcBef>
              <a:buSzTx/>
              <a:buNone/>
              <a:defRPr sz="4000"/>
            </a:lvl4pPr>
            <a:lvl5pPr marL="0" indent="914400" algn="ctr">
              <a:spcBef>
                <a:spcPts val="0"/>
              </a:spcBef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7556500" y="2933700"/>
            <a:ext cx="3987347" cy="5308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787400" y="2768600"/>
            <a:ext cx="5486400" cy="57150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2800"/>
              </a:spcBef>
              <a:buBlip>
                <a:blip r:embed="rId2"/>
              </a:buBlip>
              <a:defRPr sz="3000"/>
            </a:lvl1pPr>
            <a:lvl2pPr marL="685800" indent="-342900">
              <a:spcBef>
                <a:spcPts val="2800"/>
              </a:spcBef>
              <a:buBlip>
                <a:blip r:embed="rId2"/>
              </a:buBlip>
              <a:defRPr sz="3000"/>
            </a:lvl2pPr>
            <a:lvl3pPr marL="1028700" indent="-342900">
              <a:spcBef>
                <a:spcPts val="2800"/>
              </a:spcBef>
              <a:buBlip>
                <a:blip r:embed="rId2"/>
              </a:buBlip>
              <a:defRPr sz="3000"/>
            </a:lvl3pPr>
            <a:lvl4pPr marL="1371600" indent="-342900">
              <a:spcBef>
                <a:spcPts val="2800"/>
              </a:spcBef>
              <a:buBlip>
                <a:blip r:embed="rId2"/>
              </a:buBlip>
              <a:defRPr sz="3000"/>
            </a:lvl4pPr>
            <a:lvl5pPr marL="1714500" indent="-3429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3 -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idx="13"/>
          </p:nvPr>
        </p:nvSpPr>
        <p:spPr>
          <a:xfrm>
            <a:off x="787400" y="685800"/>
            <a:ext cx="6184900" cy="8229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645400" y="685800"/>
            <a:ext cx="4572000" cy="29845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7645400" y="4381500"/>
            <a:ext cx="4572000" cy="4546600"/>
          </a:xfrm>
          <a:prstGeom prst="rect">
            <a:avLst/>
          </a:prstGeom>
          <a:ln w="9525">
            <a:round/>
          </a:ln>
          <a:effectLst>
            <a:outerShdw sx="100000" sy="100000" kx="0" ky="0" algn="b" rotWithShape="0" blurRad="63500" dist="38100" dir="5400000">
              <a:srgbClr val="000000">
                <a:alpha val="5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257300"/>
            <a:ext cx="11430000" cy="723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02692" y="9131300"/>
            <a:ext cx="386716" cy="4318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767367"/>
          </a:solidFill>
          <a:effectLst>
            <a:outerShdw sx="100000" sy="100000" kx="0" ky="0" algn="b" rotWithShape="0" blurRad="63500" dist="12700" dir="5400000">
              <a:srgbClr val="000000">
                <a:alpha val="30000"/>
              </a:srgbClr>
            </a:outerShdw>
          </a:effectLst>
          <a:uFillTx/>
          <a:latin typeface="+mn-lt"/>
          <a:ea typeface="+mn-ea"/>
          <a:cs typeface="+mn-cs"/>
          <a:sym typeface="Baskerville"/>
        </a:defRPr>
      </a:lvl9pPr>
    </p:titleStyle>
    <p:bodyStyle>
      <a:lvl1pPr marL="3937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7874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1811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5748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19685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3622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27559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1496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3543300" marR="0" indent="-3937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5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5E5E5E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oefler Tex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252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hueOff val="47471"/>
                    <a:satOff val="-8761"/>
                    <a:lumOff val="-15649"/>
                  </a:schemeClr>
                </a:solidFill>
              </a:defRPr>
            </a:lvl1pPr>
          </a:lstStyle>
          <a:p>
            <a:pPr/>
            <a:r>
              <a:t>Final Project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Peter Zhou, Omar Al Taher, Jen Jen Chen</a:t>
            </a:r>
          </a:p>
        </p:txBody>
      </p:sp>
      <p:grpSp>
        <p:nvGrpSpPr>
          <p:cNvPr id="123" name="Group 123"/>
          <p:cNvGrpSpPr/>
          <p:nvPr/>
        </p:nvGrpSpPr>
        <p:grpSpPr>
          <a:xfrm>
            <a:off x="9398794" y="1486892"/>
            <a:ext cx="2990309" cy="3579471"/>
            <a:chOff x="0" y="0"/>
            <a:chExt cx="2990308" cy="3579470"/>
          </a:xfrm>
        </p:grpSpPr>
        <p:pic>
          <p:nvPicPr>
            <p:cNvPr id="122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313" t="0" r="7313" b="0"/>
            <a:stretch>
              <a:fillRect/>
            </a:stretch>
          </p:blipFill>
          <p:spPr>
            <a:xfrm>
              <a:off x="203200" y="215900"/>
              <a:ext cx="2583909" cy="31476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2990310" cy="357947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okeHero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2833" y="4835904"/>
            <a:ext cx="5189326" cy="3876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lcoho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419" y="4816659"/>
            <a:ext cx="5219805" cy="3914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o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5553" y="371475"/>
            <a:ext cx="5073693" cy="4087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6-08-14 at 10.0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052" y="1926859"/>
            <a:ext cx="10764696" cy="5899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Animal-related injuries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Table 182"/>
          <p:cNvGraphicFramePr/>
          <p:nvPr/>
        </p:nvGraphicFramePr>
        <p:xfrm>
          <a:off x="838200" y="1943100"/>
          <a:ext cx="4964956" cy="441335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914042"/>
                <a:gridCol w="2041388"/>
              </a:tblGrid>
              <a:tr h="373477">
                <a:tc>
                  <a:txBody>
                    <a:bodyPr/>
                    <a:lstStyle/>
                    <a:p>
                      <a:pPr indent="485775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Animal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indent="485775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Dog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3049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Horse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1475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Fish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1125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Cat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372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Bird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81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Cows and Bulls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77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Chicken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Snake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Pig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Sheep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73477"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Shark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83" name="image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1080" y="1916665"/>
            <a:ext cx="5887143" cy="517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Table 185"/>
          <p:cNvGraphicFramePr/>
          <p:nvPr/>
        </p:nvGraphicFramePr>
        <p:xfrm>
          <a:off x="1136650" y="1993900"/>
          <a:ext cx="4452343" cy="398904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88790"/>
                <a:gridCol w="1494036"/>
                <a:gridCol w="959991"/>
              </a:tblGrid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Body Part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Median Age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HEAD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58912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31104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TRUNK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30704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FINGER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30594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ANKLE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20148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TRUNK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19578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KNEE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19029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17140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15961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36803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SHOULDER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14874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86" name="image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6109" y="709593"/>
            <a:ext cx="5278464" cy="83344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Table 188"/>
          <p:cNvGraphicFramePr/>
          <p:nvPr/>
        </p:nvGraphicFramePr>
        <p:xfrm>
          <a:off x="1136650" y="1943100"/>
          <a:ext cx="4670525" cy="427593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553666"/>
                <a:gridCol w="1553666"/>
                <a:gridCol w="1553666"/>
              </a:tblGrid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Body Part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Median Age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HEAD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58912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31104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LOWER TRUNK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30704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FINGER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30594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ANKLE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20148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UPPER TRUNK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19578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KNEE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19029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HAND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17140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15961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5282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SHOULDER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14874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89" name="image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591" y="1905228"/>
            <a:ext cx="5615828" cy="4843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Table 191"/>
          <p:cNvGraphicFramePr/>
          <p:nvPr/>
        </p:nvGraphicFramePr>
        <p:xfrm>
          <a:off x="984250" y="2082800"/>
          <a:ext cx="5431781" cy="504774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985833"/>
                <a:gridCol w="799069"/>
                <a:gridCol w="637352"/>
              </a:tblGrid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Farm Activity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Median Age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HORSEBACK RIDING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24.5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555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FENCES OR FENCE POSTS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555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CARTS, OTHER OR NOT SPECIFIED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TWO-WHEELED, POWERED, OFF-ROAD VEHICLES (INCL. DIRT BIKE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21.5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555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DOORS, OTHER OR NOT SPECIFIED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NAILS, SCREWS, CARPET TACKS OR THUMBTACKS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555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FOOTWEAR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CEILINGS AND WALLS (PART OF COMPLETED STRUCTURE)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68143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SPORTS AND RECREATIONAL ACTIVITY, N.E.C.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5557"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LADDERS, OTHER OR NOT SPECIFIED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92" name="image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4136" y="843057"/>
            <a:ext cx="5109409" cy="8067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Table 194"/>
          <p:cNvGraphicFramePr/>
          <p:nvPr/>
        </p:nvGraphicFramePr>
        <p:xfrm>
          <a:off x="876300" y="1569648"/>
          <a:ext cx="5597426" cy="35261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706662"/>
                <a:gridCol w="894470"/>
                <a:gridCol w="986768"/>
              </a:tblGrid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Sport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Median Age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BASKETBALL, ACTIVITY AND RELATED EQUIPMENT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6987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FOOTBALL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6034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SOCCER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5127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BASEBALL (ACTIVITY, APPAREL OR EQUIPMENT; EXCL SOFTBALL)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EXERCISE (ACTIVITY OR APPAREL, W/O EQUIP)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1999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SOFTBALL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1558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MONKEY BARS OR OTHER PLAYGROUND CLIMBING APPARATUS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1083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WEIGHT LIFTING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894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GYMNASTICS AND ASSOCIATED EQUIPMENT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767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24069">
                <a:tc>
                  <a:txBody>
                    <a:bodyPr/>
                    <a:lstStyle/>
                    <a:p>
                      <a:pPr algn="l"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SWIMMING (ACTIVITY, APPAREL OR EQUIPMENT)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ct val="115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748</a:t>
                      </a:r>
                    </a:p>
                  </a:txBody>
                  <a:tcPr marL="50800" marR="50800" marT="50800" marB="50800" anchor="b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95" name="image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5289" y="1016000"/>
            <a:ext cx="4740966" cy="7153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Emotional Injuries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Table 199"/>
          <p:cNvGraphicFramePr/>
          <p:nvPr/>
        </p:nvGraphicFramePr>
        <p:xfrm>
          <a:off x="2101850" y="1384300"/>
          <a:ext cx="2869605" cy="157117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060867"/>
                <a:gridCol w="807457"/>
                <a:gridCol w="991755"/>
              </a:tblGrid>
              <a:tr h="680550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Mean age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% of Injuries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62034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FEMALE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32.0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55.6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31188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34.8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44.4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0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049" y="1566522"/>
            <a:ext cx="5866978" cy="4452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595" y="3951470"/>
            <a:ext cx="5393546" cy="5309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NEISS Data</a:t>
            </a:r>
          </a:p>
        </p:txBody>
      </p:sp>
      <p:pic>
        <p:nvPicPr>
          <p:cNvPr id="126" name="Screen Shot 2016-08-15 at 10.37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824" y="2300669"/>
            <a:ext cx="12001152" cy="2640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 Shot 2016-08-15 at 10.38.5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1830" y="7783976"/>
            <a:ext cx="5293340" cy="956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 Shot 2016-08-15 at 10.41.0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8272" y="5362800"/>
            <a:ext cx="8929834" cy="831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 Shot 2016-08-15 at 10.40.56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759" y="6616262"/>
            <a:ext cx="7998784" cy="745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" name="Table 203"/>
          <p:cNvGraphicFramePr/>
          <p:nvPr/>
        </p:nvGraphicFramePr>
        <p:xfrm>
          <a:off x="3035300" y="1485900"/>
          <a:ext cx="2976166" cy="166801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100393"/>
                <a:gridCol w="837541"/>
                <a:gridCol w="1028706"/>
              </a:tblGrid>
              <a:tr h="687127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Mean age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% of Injuries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2869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FEMALE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22.5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59.1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74615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26.2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40.9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0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6692" y="890687"/>
            <a:ext cx="5489126" cy="4275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0226" y="4031441"/>
            <a:ext cx="5192416" cy="5109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Table 207"/>
          <p:cNvGraphicFramePr/>
          <p:nvPr/>
        </p:nvGraphicFramePr>
        <p:xfrm>
          <a:off x="2686050" y="939800"/>
          <a:ext cx="3494286" cy="168175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92575"/>
                <a:gridCol w="983817"/>
                <a:gridCol w="1208368"/>
              </a:tblGrid>
              <a:tr h="692853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Mean age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% of Injuries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7060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FEMALE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25.6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59.5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78570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24.7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40.5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0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2590" y="280448"/>
            <a:ext cx="5860662" cy="4565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843" y="3755627"/>
            <a:ext cx="5053178" cy="5823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6-08-15 at 11.24.3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0845" y="6740595"/>
            <a:ext cx="6427507" cy="993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Table 212"/>
          <p:cNvGraphicFramePr/>
          <p:nvPr/>
        </p:nvGraphicFramePr>
        <p:xfrm>
          <a:off x="1043847" y="698500"/>
          <a:ext cx="3307458" cy="151913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223276"/>
                <a:gridCol w="931071"/>
                <a:gridCol w="1143584"/>
              </a:tblGrid>
              <a:tr h="625089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Mean age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% of Injuries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57468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FEMALE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23.8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30.9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431764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23.3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69.1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13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7496" y="151078"/>
            <a:ext cx="5194788" cy="3912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6439" y="3873500"/>
            <a:ext cx="5509148" cy="47262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 Shot 2016-08-15 at 11.26.3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1253" y="8986846"/>
            <a:ext cx="6291016" cy="466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6611" y="4115746"/>
            <a:ext cx="5293032" cy="5169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082" y="1959712"/>
            <a:ext cx="6009503" cy="5326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073" y="1356242"/>
            <a:ext cx="8581643" cy="661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Junk in the Trunk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Table 224"/>
          <p:cNvGraphicFramePr/>
          <p:nvPr/>
        </p:nvGraphicFramePr>
        <p:xfrm>
          <a:off x="4636708" y="901700"/>
          <a:ext cx="2137213" cy="10287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789206"/>
                <a:gridCol w="600688"/>
                <a:gridCol w="737792"/>
              </a:tblGrid>
              <a:tr h="418293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Mean age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% of Injuries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06125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FEMALE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19.7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27.5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defTabSz="457200">
                        <a:defRPr b="1" sz="105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MALE</a:t>
                      </a:r>
                    </a:p>
                  </a:txBody>
                  <a:tcPr marL="50800" marR="50800" marT="50800" marB="508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37.9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120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r>
                        <a:t>72.5</a:t>
                      </a:r>
                    </a:p>
                  </a:txBody>
                  <a:tcPr marL="50800" marR="50800" marT="50800" marB="50800" anchor="t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22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6434" y="341384"/>
            <a:ext cx="5385851" cy="419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832" y="3247032"/>
            <a:ext cx="5796039" cy="5796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4960" indent="-314960" defTabSz="467359">
              <a:spcBef>
                <a:spcPts val="2800"/>
              </a:spcBef>
              <a:buBlip>
                <a:blip r:embed="rId2"/>
              </a:buBlip>
              <a:defRPr sz="2880"/>
            </a:pPr>
            <a:r>
              <a:t>Stay away from fireworks on July 4th, footballs on Thanksgiving, and knives in general.  Also, men help your women out more in the kitchen.</a:t>
            </a:r>
          </a:p>
          <a:p>
            <a:pPr marL="314960" indent="-314960" defTabSz="467359">
              <a:spcBef>
                <a:spcPts val="2800"/>
              </a:spcBef>
              <a:buBlip>
                <a:blip r:embed="rId2"/>
              </a:buBlip>
              <a:defRPr sz="2880"/>
            </a:pPr>
            <a:r>
              <a:t>When on a farm, stay away from horses and fences.</a:t>
            </a:r>
          </a:p>
          <a:p>
            <a:pPr marL="314960" indent="-314960" defTabSz="467359">
              <a:spcBef>
                <a:spcPts val="2800"/>
              </a:spcBef>
              <a:buBlip>
                <a:blip r:embed="rId2"/>
              </a:buBlip>
              <a:defRPr sz="2880"/>
            </a:pPr>
            <a:r>
              <a:t>If you’re sad, stay away from floors, knives, and walls.</a:t>
            </a:r>
          </a:p>
          <a:p>
            <a:pPr marL="314960" indent="-314960" defTabSz="467359">
              <a:spcBef>
                <a:spcPts val="2800"/>
              </a:spcBef>
              <a:buBlip>
                <a:blip r:embed="rId2"/>
              </a:buBlip>
              <a:defRPr sz="2880"/>
            </a:pPr>
            <a:r>
              <a:t>It’s better to be &gt;40 yo.  Either you are a more boring person or you have learned to curb your enthusiasm.  Either way, you’re a safer person when excited.</a:t>
            </a:r>
          </a:p>
          <a:p>
            <a:pPr marL="314960" indent="-314960" defTabSz="467359">
              <a:spcBef>
                <a:spcPts val="2800"/>
              </a:spcBef>
              <a:buBlip>
                <a:blip r:embed="rId2"/>
              </a:buBlip>
              <a:defRPr sz="2880"/>
            </a:pPr>
            <a:r>
              <a:t>Women, don’t be scared because then you’ll get injured.  Plus, moms watch out for angry teenage sons.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Recommendations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xfrm>
            <a:off x="9017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Yoda was right.  Anger really does lead to suffering.</a:t>
            </a:r>
          </a:p>
          <a:p>
            <a:pPr>
              <a:buBlip>
                <a:blip r:embed="rId2"/>
              </a:buBlip>
            </a:pPr>
            <a:r>
              <a:t>Guys, the only orifice you should be putting things into is your mouth.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Which sex is more prone to injuries?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Emotional states most associated with injury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Types of injuries in different holidays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Household items that pose the largest threat to its inhabitants?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Animal-involved injuries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Injuries under the influence</a:t>
            </a:r>
          </a:p>
          <a:p>
            <a:pPr marL="330707" indent="-330707" defTabSz="490727">
              <a:spcBef>
                <a:spcPts val="3000"/>
              </a:spcBef>
              <a:buBlip>
                <a:blip r:embed="rId2"/>
              </a:buBlip>
              <a:defRPr sz="3024"/>
            </a:pPr>
            <a:r>
              <a:t>What is “JUNK IN THE TRUNK”?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Time-related Injuries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6-08-14 at 7.01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413" y="432528"/>
            <a:ext cx="6330538" cy="4080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 Shot 2016-08-14 at 7.08.5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0051" y="4228619"/>
            <a:ext cx="5956998" cy="5039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2717164" y="2330450"/>
            <a:ext cx="14744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</a:t>
            </a:r>
          </a:p>
        </p:txBody>
      </p:sp>
      <p:sp>
        <p:nvSpPr>
          <p:cNvPr id="140" name="Shape 140"/>
          <p:cNvSpPr/>
          <p:nvPr/>
        </p:nvSpPr>
        <p:spPr>
          <a:xfrm>
            <a:off x="8755786" y="2330450"/>
            <a:ext cx="2046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FEMALE</a:t>
            </a:r>
          </a:p>
        </p:txBody>
      </p:sp>
      <p:pic>
        <p:nvPicPr>
          <p:cNvPr id="141" name="MXma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011" y="3350386"/>
            <a:ext cx="5330778" cy="3052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Fxma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0058" y="3350386"/>
            <a:ext cx="5310068" cy="305282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765833" y="4722266"/>
            <a:ext cx="5377134" cy="309068"/>
          </a:xfrm>
          <a:prstGeom prst="rect">
            <a:avLst/>
          </a:prstGeom>
          <a:solidFill>
            <a:srgbClr val="F15A45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765833" y="60452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3163" y="256857"/>
            <a:ext cx="3198474" cy="1999047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765833" y="5001666"/>
            <a:ext cx="5377134" cy="309068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Shape 147"/>
          <p:cNvSpPr/>
          <p:nvPr/>
        </p:nvSpPr>
        <p:spPr>
          <a:xfrm>
            <a:off x="6986525" y="4236167"/>
            <a:ext cx="5377135" cy="309067"/>
          </a:xfrm>
          <a:prstGeom prst="rect">
            <a:avLst/>
          </a:prstGeom>
          <a:solidFill>
            <a:srgbClr val="F15A45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2"/>
      <p:bldP build="whole" bldLvl="1" animBg="1" rev="0" advAuto="0" spid="143" grpId="1"/>
      <p:bldP build="whole" bldLvl="1" animBg="1" rev="0" advAuto="0" spid="144" grpId="4"/>
      <p:bldP build="whole" bldLvl="1" animBg="1" rev="0" advAuto="0" spid="14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717164" y="2330450"/>
            <a:ext cx="14744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</a:t>
            </a:r>
          </a:p>
        </p:txBody>
      </p:sp>
      <p:sp>
        <p:nvSpPr>
          <p:cNvPr id="150" name="Shape 150"/>
          <p:cNvSpPr/>
          <p:nvPr/>
        </p:nvSpPr>
        <p:spPr>
          <a:xfrm>
            <a:off x="8755786" y="2330450"/>
            <a:ext cx="2046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FEMALE</a:t>
            </a:r>
          </a:p>
        </p:txBody>
      </p:sp>
      <p:pic>
        <p:nvPicPr>
          <p:cNvPr id="151" name="Mv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388" y="3804720"/>
            <a:ext cx="5393529" cy="310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Fv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0433" y="3804720"/>
            <a:ext cx="5377134" cy="3103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0279" y="356569"/>
            <a:ext cx="2724242" cy="189287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863600" y="41148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868585" y="5202009"/>
            <a:ext cx="5377135" cy="309068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868585" y="6289219"/>
            <a:ext cx="5377135" cy="309068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7090433" y="65024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7090433" y="6289219"/>
            <a:ext cx="5377134" cy="309068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>
            <a:off x="7090433" y="5738266"/>
            <a:ext cx="5377134" cy="309068"/>
          </a:xfrm>
          <a:prstGeom prst="rect">
            <a:avLst/>
          </a:prstGeom>
          <a:solidFill>
            <a:srgbClr val="F15A45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56" grpId="4"/>
      <p:bldP build="whole" bldLvl="1" animBg="1" rev="0" advAuto="0" spid="154" grpId="2"/>
      <p:bldP build="whole" bldLvl="1" animBg="1" rev="0" advAuto="0" spid="155" grpId="3"/>
      <p:bldP build="whole" bldLvl="1" animBg="1" rev="0" advAuto="0" spid="158" grpId="5"/>
      <p:bldP build="whole" bldLvl="1" animBg="1" rev="0" advAuto="0" spid="157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2717164" y="2330450"/>
            <a:ext cx="14744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MALE</a:t>
            </a:r>
          </a:p>
        </p:txBody>
      </p:sp>
      <p:sp>
        <p:nvSpPr>
          <p:cNvPr id="162" name="Shape 162"/>
          <p:cNvSpPr/>
          <p:nvPr/>
        </p:nvSpPr>
        <p:spPr>
          <a:xfrm>
            <a:off x="8755786" y="2330450"/>
            <a:ext cx="20464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FEMALE</a:t>
            </a:r>
          </a:p>
        </p:txBody>
      </p:sp>
      <p:pic>
        <p:nvPicPr>
          <p:cNvPr id="163" name="Mthan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486" y="3339981"/>
            <a:ext cx="5642930" cy="3223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Fthan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0302" y="3290879"/>
            <a:ext cx="5577396" cy="317184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596900" y="39243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596900" y="45085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596900" y="5092700"/>
            <a:ext cx="5377134" cy="309067"/>
          </a:xfrm>
          <a:prstGeom prst="rect">
            <a:avLst/>
          </a:prstGeom>
          <a:solidFill>
            <a:srgbClr val="FFE55E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96900" y="4797013"/>
            <a:ext cx="5377134" cy="309068"/>
          </a:xfrm>
          <a:prstGeom prst="rect">
            <a:avLst/>
          </a:prstGeom>
          <a:solidFill>
            <a:srgbClr val="F15A45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7090433" y="4416013"/>
            <a:ext cx="5377134" cy="309068"/>
          </a:xfrm>
          <a:prstGeom prst="rect">
            <a:avLst/>
          </a:prstGeom>
          <a:solidFill>
            <a:srgbClr val="F15A45">
              <a:alpha val="3798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5288" y="406102"/>
            <a:ext cx="3674223" cy="2090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  <p:bldP build="whole" bldLvl="1" animBg="1" rev="0" advAuto="0" spid="166" grpId="4"/>
      <p:bldP build="whole" bldLvl="1" animBg="1" rev="0" advAuto="0" spid="167" grpId="5"/>
      <p:bldP build="whole" bldLvl="1" animBg="1" rev="0" advAuto="0" spid="168" grpId="2"/>
      <p:bldP build="whole" bldLvl="1" animBg="1" rev="0" advAuto="0" spid="16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Injuries under the influence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5E5E5E"/>
      </a:dk1>
      <a:lt1>
        <a:srgbClr val="5E0033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mony">
  <a:themeElements>
    <a:clrScheme name="Harmony">
      <a:dk1>
        <a:srgbClr val="000000"/>
      </a:dk1>
      <a:lt1>
        <a:srgbClr val="FFFFFF"/>
      </a:lt1>
      <a:dk2>
        <a:srgbClr val="565F5F"/>
      </a:dk2>
      <a:lt2>
        <a:srgbClr val="C2CBCA"/>
      </a:lt2>
      <a:accent1>
        <a:srgbClr val="87AEC1"/>
      </a:accent1>
      <a:accent2>
        <a:srgbClr val="D6BB9E"/>
      </a:accent2>
      <a:accent3>
        <a:srgbClr val="CC7A69"/>
      </a:accent3>
      <a:accent4>
        <a:srgbClr val="EAAB5C"/>
      </a:accent4>
      <a:accent5>
        <a:srgbClr val="98C8C6"/>
      </a:accent5>
      <a:accent6>
        <a:srgbClr val="C3CD8B"/>
      </a:accent6>
      <a:hlink>
        <a:srgbClr val="0000FF"/>
      </a:hlink>
      <a:folHlink>
        <a:srgbClr val="FF00FF"/>
      </a:folHlink>
    </a:clrScheme>
    <a:fontScheme name="Harmony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Harmon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chemeClr val="accent5">
              <a:hueOff val="85969"/>
              <a:satOff val="-7811"/>
              <a:lumOff val="-38955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